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17"/>
  </p:notesMasterIdLst>
  <p:handoutMasterIdLst>
    <p:handoutMasterId r:id="rId18"/>
  </p:handoutMasterIdLst>
  <p:sldIdLst>
    <p:sldId id="269" r:id="rId3"/>
    <p:sldId id="265" r:id="rId4"/>
    <p:sldId id="289" r:id="rId5"/>
    <p:sldId id="290" r:id="rId6"/>
    <p:sldId id="291" r:id="rId7"/>
    <p:sldId id="292" r:id="rId8"/>
    <p:sldId id="257" r:id="rId9"/>
    <p:sldId id="256" r:id="rId10"/>
    <p:sldId id="258" r:id="rId11"/>
    <p:sldId id="260" r:id="rId12"/>
    <p:sldId id="262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78B"/>
    <a:srgbClr val="BAAF4C"/>
    <a:srgbClr val="50A0E0"/>
    <a:srgbClr val="102641"/>
    <a:srgbClr val="0D0619"/>
    <a:srgbClr val="1BB3AB"/>
    <a:srgbClr val="E4E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9" autoAdjust="0"/>
    <p:restoredTop sz="94658"/>
  </p:normalViewPr>
  <p:slideViewPr>
    <p:cSldViewPr snapToGrid="0">
      <p:cViewPr varScale="1">
        <p:scale>
          <a:sx n="81" d="100"/>
          <a:sy n="81" d="100"/>
        </p:scale>
        <p:origin x="571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57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9F1D46E-21D3-8912-374D-491FF4A2F2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762476-510E-2584-6245-4BDBCDED35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CE63D-9B9A-48AB-B510-12A6E65B0EC6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B5B422-F393-1321-656A-93A0DCB13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42EEB4-E44D-9D6E-C62C-451D7BDA84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D910A-3B73-4793-99A1-3A87EB8C1B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4645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4246-3474-457F-9001-FAC654C1EA6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F065B-2F95-4F1C-810F-3D660B9584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727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Edificio en frente de un hotel&#10;&#10;Descripción generada automáticamente">
            <a:extLst>
              <a:ext uri="{FF2B5EF4-FFF2-40B4-BE49-F238E27FC236}">
                <a16:creationId xmlns:a16="http://schemas.microsoft.com/office/drawing/2014/main" id="{820D4C99-F0AB-9724-4B1B-076EB40C2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2" t="833" b="1172"/>
          <a:stretch/>
        </p:blipFill>
        <p:spPr>
          <a:xfrm>
            <a:off x="2387154" y="-1"/>
            <a:ext cx="9804845" cy="685799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B7848F0-2D88-BDD2-3FB0-4F8FA79C523A}"/>
              </a:ext>
            </a:extLst>
          </p:cNvPr>
          <p:cNvSpPr/>
          <p:nvPr userDrawn="1"/>
        </p:nvSpPr>
        <p:spPr>
          <a:xfrm>
            <a:off x="-1" y="-1"/>
            <a:ext cx="12192000" cy="6879056"/>
          </a:xfrm>
          <a:prstGeom prst="rect">
            <a:avLst/>
          </a:prstGeom>
          <a:gradFill>
            <a:gsLst>
              <a:gs pos="27000">
                <a:srgbClr val="06478B"/>
              </a:gs>
              <a:gs pos="80000">
                <a:srgbClr val="06478B">
                  <a:alpha val="7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59A03E-5C63-304C-54B2-D3A848CB0A21}"/>
              </a:ext>
            </a:extLst>
          </p:cNvPr>
          <p:cNvSpPr/>
          <p:nvPr userDrawn="1"/>
        </p:nvSpPr>
        <p:spPr>
          <a:xfrm>
            <a:off x="-20885" y="-468959"/>
            <a:ext cx="1765854" cy="4907197"/>
          </a:xfrm>
          <a:prstGeom prst="rect">
            <a:avLst/>
          </a:prstGeom>
          <a:blipFill>
            <a:blip r:embed="rId3"/>
            <a:stretch>
              <a:fillRect l="-25746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5" y="603162"/>
            <a:ext cx="2464758" cy="790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B00187-9288-D331-39E8-EB5E3FA573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058" y="1194442"/>
            <a:ext cx="5191370" cy="5191370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19CE7275-DED7-B8B5-277C-A4102CE3AC39}"/>
              </a:ext>
            </a:extLst>
          </p:cNvPr>
          <p:cNvCxnSpPr>
            <a:cxnSpLocks/>
          </p:cNvCxnSpPr>
          <p:nvPr userDrawn="1"/>
        </p:nvCxnSpPr>
        <p:spPr>
          <a:xfrm>
            <a:off x="0" y="4779819"/>
            <a:ext cx="7414953" cy="0"/>
          </a:xfrm>
          <a:prstGeom prst="line">
            <a:avLst/>
          </a:prstGeom>
          <a:ln w="12700">
            <a:solidFill>
              <a:srgbClr val="50A0E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6C0BAB-6CEE-40CF-2F1B-4CC0D8F2F846}"/>
              </a:ext>
            </a:extLst>
          </p:cNvPr>
          <p:cNvSpPr txBox="1"/>
          <p:nvPr userDrawn="1"/>
        </p:nvSpPr>
        <p:spPr>
          <a:xfrm>
            <a:off x="10759440" y="556958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E4EEFA"/>
                </a:solidFill>
              </a:rPr>
              <a:t>1909 - 2025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F4C6814F-AF12-D51D-E62D-619EBDEB8B91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9A35CF62-F85D-0FD1-FD77-0C5594A5D5AD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93760AA-C3A9-1490-068B-9A11DA184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1FF009C-D5CE-5544-3493-00D1125711A6}"/>
              </a:ext>
            </a:extLst>
          </p:cNvPr>
          <p:cNvSpPr/>
          <p:nvPr userDrawn="1"/>
        </p:nvSpPr>
        <p:spPr>
          <a:xfrm>
            <a:off x="10493431" y="407291"/>
            <a:ext cx="1719453" cy="721606"/>
          </a:xfrm>
          <a:custGeom>
            <a:avLst/>
            <a:gdLst>
              <a:gd name="connsiteX0" fmla="*/ 0 w 1719453"/>
              <a:gd name="connsiteY0" fmla="*/ 360802 h 721606"/>
              <a:gd name="connsiteX1" fmla="*/ 0 w 1719453"/>
              <a:gd name="connsiteY1" fmla="*/ 360803 h 721606"/>
              <a:gd name="connsiteX2" fmla="*/ 0 w 1719453"/>
              <a:gd name="connsiteY2" fmla="*/ 360803 h 721606"/>
              <a:gd name="connsiteX3" fmla="*/ 360803 w 1719453"/>
              <a:gd name="connsiteY3" fmla="*/ 0 h 721606"/>
              <a:gd name="connsiteX4" fmla="*/ 1719453 w 1719453"/>
              <a:gd name="connsiteY4" fmla="*/ 0 h 721606"/>
              <a:gd name="connsiteX5" fmla="*/ 1719453 w 1719453"/>
              <a:gd name="connsiteY5" fmla="*/ 721606 h 721606"/>
              <a:gd name="connsiteX6" fmla="*/ 360803 w 1719453"/>
              <a:gd name="connsiteY6" fmla="*/ 721605 h 721606"/>
              <a:gd name="connsiteX7" fmla="*/ 7330 w 1719453"/>
              <a:gd name="connsiteY7" fmla="*/ 433516 h 721606"/>
              <a:gd name="connsiteX8" fmla="*/ 0 w 1719453"/>
              <a:gd name="connsiteY8" fmla="*/ 360803 h 721606"/>
              <a:gd name="connsiteX9" fmla="*/ 7330 w 1719453"/>
              <a:gd name="connsiteY9" fmla="*/ 288089 h 721606"/>
              <a:gd name="connsiteX10" fmla="*/ 360803 w 1719453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9453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719453" y="0"/>
                </a:lnTo>
                <a:lnTo>
                  <a:pt x="1719453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D0619">
              <a:alpha val="56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B608757E-9989-5684-3710-D61D93D280A0}"/>
              </a:ext>
            </a:extLst>
          </p:cNvPr>
          <p:cNvSpPr/>
          <p:nvPr userDrawn="1"/>
        </p:nvSpPr>
        <p:spPr>
          <a:xfrm>
            <a:off x="10520627" y="359971"/>
            <a:ext cx="1692256" cy="721606"/>
          </a:xfrm>
          <a:custGeom>
            <a:avLst/>
            <a:gdLst>
              <a:gd name="connsiteX0" fmla="*/ 0 w 1692256"/>
              <a:gd name="connsiteY0" fmla="*/ 360802 h 721606"/>
              <a:gd name="connsiteX1" fmla="*/ 0 w 1692256"/>
              <a:gd name="connsiteY1" fmla="*/ 360803 h 721606"/>
              <a:gd name="connsiteX2" fmla="*/ 0 w 1692256"/>
              <a:gd name="connsiteY2" fmla="*/ 360803 h 721606"/>
              <a:gd name="connsiteX3" fmla="*/ 360803 w 1692256"/>
              <a:gd name="connsiteY3" fmla="*/ 0 h 721606"/>
              <a:gd name="connsiteX4" fmla="*/ 1692256 w 1692256"/>
              <a:gd name="connsiteY4" fmla="*/ 0 h 721606"/>
              <a:gd name="connsiteX5" fmla="*/ 1692256 w 1692256"/>
              <a:gd name="connsiteY5" fmla="*/ 721606 h 721606"/>
              <a:gd name="connsiteX6" fmla="*/ 360803 w 1692256"/>
              <a:gd name="connsiteY6" fmla="*/ 721605 h 721606"/>
              <a:gd name="connsiteX7" fmla="*/ 7330 w 1692256"/>
              <a:gd name="connsiteY7" fmla="*/ 433516 h 721606"/>
              <a:gd name="connsiteX8" fmla="*/ 0 w 1692256"/>
              <a:gd name="connsiteY8" fmla="*/ 360803 h 721606"/>
              <a:gd name="connsiteX9" fmla="*/ 7330 w 1692256"/>
              <a:gd name="connsiteY9" fmla="*/ 288089 h 721606"/>
              <a:gd name="connsiteX10" fmla="*/ 360803 w 1692256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2256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692256" y="0"/>
                </a:lnTo>
                <a:lnTo>
                  <a:pt x="1692256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6478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A08ADB80-934F-16BA-65FA-5DDADF625B86}"/>
              </a:ext>
            </a:extLst>
          </p:cNvPr>
          <p:cNvSpPr/>
          <p:nvPr userDrawn="1"/>
        </p:nvSpPr>
        <p:spPr>
          <a:xfrm rot="5400000">
            <a:off x="3198000" y="2261384"/>
            <a:ext cx="699856" cy="7091407"/>
          </a:xfrm>
          <a:custGeom>
            <a:avLst/>
            <a:gdLst>
              <a:gd name="connsiteX0" fmla="*/ 0 w 699856"/>
              <a:gd name="connsiteY0" fmla="*/ 7091407 h 7091407"/>
              <a:gd name="connsiteX1" fmla="*/ 0 w 699856"/>
              <a:gd name="connsiteY1" fmla="*/ 349928 h 7091407"/>
              <a:gd name="connsiteX2" fmla="*/ 349928 w 699856"/>
              <a:gd name="connsiteY2" fmla="*/ 0 h 7091407"/>
              <a:gd name="connsiteX3" fmla="*/ 699856 w 699856"/>
              <a:gd name="connsiteY3" fmla="*/ 349928 h 7091407"/>
              <a:gd name="connsiteX4" fmla="*/ 699856 w 699856"/>
              <a:gd name="connsiteY4" fmla="*/ 7091407 h 70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56" h="7091407">
                <a:moveTo>
                  <a:pt x="0" y="7091407"/>
                </a:moveTo>
                <a:lnTo>
                  <a:pt x="0" y="349928"/>
                </a:lnTo>
                <a:cubicBezTo>
                  <a:pt x="0" y="156668"/>
                  <a:pt x="156668" y="0"/>
                  <a:pt x="349928" y="0"/>
                </a:cubicBezTo>
                <a:cubicBezTo>
                  <a:pt x="543188" y="0"/>
                  <a:pt x="699856" y="156668"/>
                  <a:pt x="699856" y="349928"/>
                </a:cubicBezTo>
                <a:lnTo>
                  <a:pt x="699856" y="7091407"/>
                </a:lnTo>
                <a:close/>
              </a:path>
            </a:pathLst>
          </a:custGeom>
          <a:solidFill>
            <a:srgbClr val="0D061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093D57CD-F4FA-D711-D750-08D620EED0D4}"/>
              </a:ext>
            </a:extLst>
          </p:cNvPr>
          <p:cNvSpPr/>
          <p:nvPr userDrawn="1"/>
        </p:nvSpPr>
        <p:spPr>
          <a:xfrm>
            <a:off x="-1" y="4763316"/>
            <a:ext cx="8198340" cy="1141046"/>
          </a:xfrm>
          <a:custGeom>
            <a:avLst/>
            <a:gdLst>
              <a:gd name="connsiteX0" fmla="*/ 0 w 8198340"/>
              <a:gd name="connsiteY0" fmla="*/ 0 h 1141046"/>
              <a:gd name="connsiteX1" fmla="*/ 7627817 w 8198340"/>
              <a:gd name="connsiteY1" fmla="*/ 0 h 1141046"/>
              <a:gd name="connsiteX2" fmla="*/ 8198340 w 8198340"/>
              <a:gd name="connsiteY2" fmla="*/ 570523 h 1141046"/>
              <a:gd name="connsiteX3" fmla="*/ 7627817 w 8198340"/>
              <a:gd name="connsiteY3" fmla="*/ 1141046 h 1141046"/>
              <a:gd name="connsiteX4" fmla="*/ 0 w 8198340"/>
              <a:gd name="connsiteY4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340" h="1141046">
                <a:moveTo>
                  <a:pt x="0" y="0"/>
                </a:moveTo>
                <a:lnTo>
                  <a:pt x="7627817" y="0"/>
                </a:lnTo>
                <a:cubicBezTo>
                  <a:pt x="7942908" y="0"/>
                  <a:pt x="8198340" y="255432"/>
                  <a:pt x="8198340" y="570523"/>
                </a:cubicBezTo>
                <a:cubicBezTo>
                  <a:pt x="8198340" y="885614"/>
                  <a:pt x="7942908" y="1141046"/>
                  <a:pt x="7627817" y="1141046"/>
                </a:cubicBezTo>
                <a:lnTo>
                  <a:pt x="0" y="1141046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523" y="3158680"/>
            <a:ext cx="6810430" cy="1576440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sz="5400" dirty="0"/>
              <a:t>TÍTULO </a:t>
            </a:r>
            <a:r>
              <a:rPr lang="es-ES" sz="5400" dirty="0">
                <a:solidFill>
                  <a:srgbClr val="50A0E0"/>
                </a:solidFill>
              </a:rPr>
              <a:t>FUENTE CALIBRI 49 PTS</a:t>
            </a:r>
            <a:endParaRPr lang="es-CO" sz="5400" dirty="0">
              <a:solidFill>
                <a:srgbClr val="50A0E0"/>
              </a:solidFill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EBD2FC7-CE55-B670-8677-894FB7A4EA61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615579" y="5124170"/>
            <a:ext cx="7063048" cy="4358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50A0E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Subtitulo  Fuente Calibri 24pt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29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988427-0347-C3FA-A54E-516155F69CA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6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73D20-A42B-EE04-D32C-00FC5AB83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Titulo Presentación Fuente Calibri 32pt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4D3DBB-2139-B25F-DB2B-2E000D5E3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F7D63E-CF72-5D5A-8860-2BD82BCE7B6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patrón- Fuente 16 pt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8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AD27D058-8A32-0486-B6D6-1385EEF7F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690"/>
            <a:ext cx="3343524" cy="239171"/>
          </a:xfrm>
          <a:prstGeom prst="rect">
            <a:avLst/>
          </a:prstGeom>
        </p:spPr>
      </p:pic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518AFA54-2EB9-AC8F-FD3F-C4521D421FE7}"/>
              </a:ext>
            </a:extLst>
          </p:cNvPr>
          <p:cNvSpPr/>
          <p:nvPr userDrawn="1"/>
        </p:nvSpPr>
        <p:spPr>
          <a:xfrm rot="10800000">
            <a:off x="-25006" y="118571"/>
            <a:ext cx="4098334" cy="916845"/>
          </a:xfrm>
          <a:custGeom>
            <a:avLst/>
            <a:gdLst>
              <a:gd name="connsiteX0" fmla="*/ 4098334 w 4098334"/>
              <a:gd name="connsiteY0" fmla="*/ 916845 h 916845"/>
              <a:gd name="connsiteX1" fmla="*/ 458422 w 4098334"/>
              <a:gd name="connsiteY1" fmla="*/ 916845 h 916845"/>
              <a:gd name="connsiteX2" fmla="*/ 0 w 4098334"/>
              <a:gd name="connsiteY2" fmla="*/ 458422 h 916845"/>
              <a:gd name="connsiteX3" fmla="*/ 458422 w 4098334"/>
              <a:gd name="connsiteY3" fmla="*/ 0 h 916845"/>
              <a:gd name="connsiteX4" fmla="*/ 4098334 w 4098334"/>
              <a:gd name="connsiteY4" fmla="*/ 0 h 91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8334" h="916845">
                <a:moveTo>
                  <a:pt x="4098334" y="916845"/>
                </a:moveTo>
                <a:lnTo>
                  <a:pt x="458422" y="916845"/>
                </a:lnTo>
                <a:cubicBezTo>
                  <a:pt x="205243" y="916845"/>
                  <a:pt x="0" y="711602"/>
                  <a:pt x="0" y="458422"/>
                </a:cubicBezTo>
                <a:cubicBezTo>
                  <a:pt x="0" y="205243"/>
                  <a:pt x="205243" y="0"/>
                  <a:pt x="458422" y="0"/>
                </a:cubicBezTo>
                <a:lnTo>
                  <a:pt x="4098334" y="0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6EDB309-0858-2D8F-4134-36ADF870EC1A}"/>
              </a:ext>
            </a:extLst>
          </p:cNvPr>
          <p:cNvSpPr txBox="1"/>
          <p:nvPr userDrawn="1"/>
        </p:nvSpPr>
        <p:spPr>
          <a:xfrm>
            <a:off x="2403566" y="3920135"/>
            <a:ext cx="768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La </a:t>
            </a:r>
            <a:r>
              <a:rPr lang="es-CO" b="1" i="1" dirty="0"/>
              <a:t>Escuela Superior de Guerra “General Rafael Reyes Prieto” </a:t>
            </a:r>
            <a:r>
              <a:rPr lang="es-ES" dirty="0"/>
              <a:t>está certificada bajo las normas internacionales </a:t>
            </a:r>
            <a:r>
              <a:rPr lang="es-ES" b="1" dirty="0"/>
              <a:t>ISO 9001:2015 </a:t>
            </a:r>
            <a:r>
              <a:rPr lang="es-ES" dirty="0"/>
              <a:t>e </a:t>
            </a:r>
            <a:r>
              <a:rPr lang="es-ES" b="1" dirty="0"/>
              <a:t>ISO 21001:2018.</a:t>
            </a:r>
            <a:endParaRPr lang="es-CO" b="1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0654D13-A414-564E-5207-EBB9CD73B411}"/>
              </a:ext>
            </a:extLst>
          </p:cNvPr>
          <p:cNvGrpSpPr/>
          <p:nvPr userDrawn="1"/>
        </p:nvGrpSpPr>
        <p:grpSpPr>
          <a:xfrm>
            <a:off x="4293764" y="2188507"/>
            <a:ext cx="3531220" cy="1702097"/>
            <a:chOff x="2528154" y="2188507"/>
            <a:chExt cx="3531220" cy="1702097"/>
          </a:xfrm>
        </p:grpSpPr>
        <p:pic>
          <p:nvPicPr>
            <p:cNvPr id="23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4B156E18-0FFB-C27F-9858-5ED084B834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9B233BE6-A3D7-9AA7-82E3-8C814DFAA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6CAD7AD-1B46-F971-CDDC-E1ACD6229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B1E6135C-5AAC-76B7-DA44-89465A49150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5" y="222027"/>
            <a:ext cx="2213453" cy="7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06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496A6B-95C3-35AB-B0F7-0295107F707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8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8E3D39-184C-166B-AD85-2DDDC43CE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456FDF-3959-5715-5BA4-A5300D00A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03BA1-6773-9F70-45A1-D447A0AE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C821B2-1DE9-E344-8BEB-FDB0D2EA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C4A5C7-22E0-8F8C-2284-5DE480A9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599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7654C-2625-4BE9-9952-C72C91ED1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D17BAF-44FE-4101-9124-FF7729134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A1FF1A-578E-42B2-A2A7-195B3B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278-2E32-4B4C-8018-3CC8BD589F45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B93821-DC35-497F-88B3-A0B15B1C0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6229A6-75BC-4D56-949A-D1A63F93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7012-2FB9-4FBE-BABC-3DF7704499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3504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E859B-A107-4919-A02E-7366A961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A07E88-449B-48E0-9465-8282B5DE8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1C3640-3D30-48EB-B5FC-7063F8167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278-2E32-4B4C-8018-3CC8BD589F45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A2799E-555E-4B35-9F7E-DD7E91161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BA1CEF-86C3-43BD-A274-5A793EA1A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7012-2FB9-4FBE-BABC-3DF7704499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543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254D67-F227-4732-85DC-CF698631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638D7D-B1EF-4CCC-90F5-0802BFFEA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EB3874-CB3D-4666-95C0-9FD8D337E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278-2E32-4B4C-8018-3CC8BD589F45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8919BE-E125-4167-8416-2A3D6260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54D053-BFD2-4B27-82E5-6FA5502C3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7012-2FB9-4FBE-BABC-3DF7704499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67606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357DBA-064D-4190-B89E-A2535CAB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4070C1-A275-4389-9C03-A3C2DD2E2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D0C624-0935-4C44-8F97-B47038DB3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B81237-8E88-47E8-B9CF-CAB451306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278-2E32-4B4C-8018-3CC8BD589F45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534BAA-338E-4AA6-8625-33695865F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DEDE5B-C62B-4F9D-AEB9-AF1F892B8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7012-2FB9-4FBE-BABC-3DF7704499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571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85F0B9-E8C4-4CEC-BABC-8E356B3C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606F6B-3747-482F-8F20-9A8B162FC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F80D6B-F1E6-4C2D-8366-C3BD4E608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10E00CC-3B97-4090-805E-2B6020CFA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032298D-1C18-41EC-BCD5-72BF3C3BA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48DFC91-B0FF-486B-9655-1B214208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278-2E32-4B4C-8018-3CC8BD589F45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B6D070D-3791-4AC3-8D7B-5005BB09E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F09B963-0807-4542-B76F-7BD4A9A2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7012-2FB9-4FBE-BABC-3DF7704499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107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riángulo isósceles 47">
            <a:extLst>
              <a:ext uri="{FF2B5EF4-FFF2-40B4-BE49-F238E27FC236}">
                <a16:creationId xmlns:a16="http://schemas.microsoft.com/office/drawing/2014/main" id="{D35001EE-7CC9-2E0F-42F1-1B9B262206A7}"/>
              </a:ext>
            </a:extLst>
          </p:cNvPr>
          <p:cNvSpPr/>
          <p:nvPr userDrawn="1"/>
        </p:nvSpPr>
        <p:spPr>
          <a:xfrm>
            <a:off x="7994718" y="5947890"/>
            <a:ext cx="1004670" cy="963466"/>
          </a:xfrm>
          <a:prstGeom prst="triangle">
            <a:avLst/>
          </a:prstGeom>
          <a:solidFill>
            <a:srgbClr val="1026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E2BDA32-9535-318B-157F-5ABC5CFC2AFE}"/>
              </a:ext>
            </a:extLst>
          </p:cNvPr>
          <p:cNvSpPr/>
          <p:nvPr userDrawn="1"/>
        </p:nvSpPr>
        <p:spPr>
          <a:xfrm rot="9529021">
            <a:off x="7336892" y="-71484"/>
            <a:ext cx="2320322" cy="7000966"/>
          </a:xfrm>
          <a:custGeom>
            <a:avLst/>
            <a:gdLst>
              <a:gd name="connsiteX0" fmla="*/ 614037 w 2320322"/>
              <a:gd name="connsiteY0" fmla="*/ 7000966 h 7000966"/>
              <a:gd name="connsiteX1" fmla="*/ 0 w 2320322"/>
              <a:gd name="connsiteY1" fmla="*/ 6763006 h 7000966"/>
              <a:gd name="connsiteX2" fmla="*/ 1706285 w 2320322"/>
              <a:gd name="connsiteY2" fmla="*/ 0 h 7000966"/>
              <a:gd name="connsiteX3" fmla="*/ 2320322 w 2320322"/>
              <a:gd name="connsiteY3" fmla="*/ 237959 h 70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322" h="7000966">
                <a:moveTo>
                  <a:pt x="614037" y="7000966"/>
                </a:moveTo>
                <a:lnTo>
                  <a:pt x="0" y="6763006"/>
                </a:lnTo>
                <a:lnTo>
                  <a:pt x="1706285" y="0"/>
                </a:lnTo>
                <a:lnTo>
                  <a:pt x="2320322" y="237959"/>
                </a:lnTo>
                <a:close/>
              </a:path>
            </a:pathLst>
          </a:cu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16" name="Diagrama de flujo: entrada manual 15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67952" y="1287308"/>
            <a:ext cx="6911357" cy="4336738"/>
          </a:xfrm>
          <a:prstGeom prst="flowChartManualInpu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51803" y="1303458"/>
            <a:ext cx="6943654" cy="4336738"/>
          </a:xfrm>
          <a:prstGeom prst="flowChartManualInput">
            <a:avLst/>
          </a:prstGeom>
          <a:blipFill dpi="0" rotWithShape="0">
            <a:blip r:embed="rId2">
              <a:alphaModFix amt="38000"/>
            </a:blip>
            <a:srcRect/>
            <a:stretch>
              <a:fillRect l="-81400" t="-786" r="-9497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363B1FC-E98D-5FF5-D7B0-C788FAFF7C18}"/>
              </a:ext>
            </a:extLst>
          </p:cNvPr>
          <p:cNvGrpSpPr/>
          <p:nvPr userDrawn="1"/>
        </p:nvGrpSpPr>
        <p:grpSpPr>
          <a:xfrm>
            <a:off x="8811882" y="6314229"/>
            <a:ext cx="3380117" cy="327007"/>
            <a:chOff x="8636485" y="6442253"/>
            <a:chExt cx="3380117" cy="327007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ACD87067-AD6C-C8D6-E822-EDA3A66C61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36485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E4EEFA"/>
                  </a:solidFill>
                </a:rPr>
                <a:t>Versión: 2025</a:t>
              </a:r>
            </a:p>
          </p:txBody>
        </p:sp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54B47BFE-CF98-03E3-DA3E-853E7815B8F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05663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2BAE0AE-BDA3-1847-8F6E-CA358CF0C6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05663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5612C8D7-850D-50EF-8270-C489398759A2}"/>
              </a:ext>
            </a:extLst>
          </p:cNvPr>
          <p:cNvSpPr/>
          <p:nvPr userDrawn="1"/>
        </p:nvSpPr>
        <p:spPr>
          <a:xfrm rot="10800000">
            <a:off x="7432638" y="1057091"/>
            <a:ext cx="4759362" cy="1141046"/>
          </a:xfrm>
          <a:custGeom>
            <a:avLst/>
            <a:gdLst>
              <a:gd name="connsiteX0" fmla="*/ 4188839 w 4759362"/>
              <a:gd name="connsiteY0" fmla="*/ 1141046 h 1141046"/>
              <a:gd name="connsiteX1" fmla="*/ 0 w 4759362"/>
              <a:gd name="connsiteY1" fmla="*/ 1141046 h 1141046"/>
              <a:gd name="connsiteX2" fmla="*/ 0 w 4759362"/>
              <a:gd name="connsiteY2" fmla="*/ 0 h 1141046"/>
              <a:gd name="connsiteX3" fmla="*/ 4188839 w 4759362"/>
              <a:gd name="connsiteY3" fmla="*/ 0 h 1141046"/>
              <a:gd name="connsiteX4" fmla="*/ 4759362 w 4759362"/>
              <a:gd name="connsiteY4" fmla="*/ 570523 h 1141046"/>
              <a:gd name="connsiteX5" fmla="*/ 4188839 w 4759362"/>
              <a:gd name="connsiteY5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9362" h="1141046">
                <a:moveTo>
                  <a:pt x="4188839" y="1141046"/>
                </a:moveTo>
                <a:lnTo>
                  <a:pt x="0" y="1141046"/>
                </a:lnTo>
                <a:lnTo>
                  <a:pt x="0" y="0"/>
                </a:lnTo>
                <a:lnTo>
                  <a:pt x="4188839" y="0"/>
                </a:lnTo>
                <a:cubicBezTo>
                  <a:pt x="4503930" y="0"/>
                  <a:pt x="4759362" y="255432"/>
                  <a:pt x="4759362" y="570523"/>
                </a:cubicBezTo>
                <a:cubicBezTo>
                  <a:pt x="4759362" y="885614"/>
                  <a:pt x="4503930" y="1141046"/>
                  <a:pt x="4188839" y="1141046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18CD5F6-F113-1D70-FD61-784C5D528335}"/>
              </a:ext>
            </a:extLst>
          </p:cNvPr>
          <p:cNvSpPr/>
          <p:nvPr userDrawn="1"/>
        </p:nvSpPr>
        <p:spPr>
          <a:xfrm>
            <a:off x="11623330" y="0"/>
            <a:ext cx="568670" cy="1580298"/>
          </a:xfrm>
          <a:prstGeom prst="rect">
            <a:avLst/>
          </a:prstGeom>
          <a:blipFill>
            <a:blip r:embed="rId3">
              <a:lum bright="70000" contrast="-70000"/>
            </a:blip>
            <a:stretch>
              <a:fillRect l="-17680" r="-23978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5" name="Gráfico 54">
            <a:extLst>
              <a:ext uri="{FF2B5EF4-FFF2-40B4-BE49-F238E27FC236}">
                <a16:creationId xmlns:a16="http://schemas.microsoft.com/office/drawing/2014/main" id="{A1AA4A7D-B512-56A6-6869-2D949C6E0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6DE64664-6FE2-AAD9-B242-D6B8F6232BA7}"/>
              </a:ext>
            </a:extLst>
          </p:cNvPr>
          <p:cNvCxnSpPr>
            <a:cxnSpLocks/>
          </p:cNvCxnSpPr>
          <p:nvPr userDrawn="1"/>
        </p:nvCxnSpPr>
        <p:spPr>
          <a:xfrm>
            <a:off x="6035748" y="6651150"/>
            <a:ext cx="1906807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843DE5E-A159-20C4-B725-A0C23CB71733}"/>
              </a:ext>
            </a:extLst>
          </p:cNvPr>
          <p:cNvCxnSpPr>
            <a:cxnSpLocks/>
          </p:cNvCxnSpPr>
          <p:nvPr userDrawn="1"/>
        </p:nvCxnSpPr>
        <p:spPr>
          <a:xfrm>
            <a:off x="1151877" y="344522"/>
            <a:ext cx="2281643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3919DD2-6C01-982E-B0A5-FCDD0FDBB745}"/>
              </a:ext>
            </a:extLst>
          </p:cNvPr>
          <p:cNvSpPr/>
          <p:nvPr userDrawn="1"/>
        </p:nvSpPr>
        <p:spPr>
          <a:xfrm flipV="1">
            <a:off x="5975496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9" name="Gráfico 58">
            <a:extLst>
              <a:ext uri="{FF2B5EF4-FFF2-40B4-BE49-F238E27FC236}">
                <a16:creationId xmlns:a16="http://schemas.microsoft.com/office/drawing/2014/main" id="{154DB922-E45D-78D6-FB7D-6C03DDD1F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333" y="300900"/>
            <a:ext cx="1117241" cy="79919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FB92AE36-F2C1-F34B-71EF-A8E6F25E4F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9984" y="6610645"/>
            <a:ext cx="1117241" cy="79919"/>
          </a:xfrm>
          <a:prstGeom prst="rect">
            <a:avLst/>
          </a:prstGeom>
        </p:spPr>
      </p:pic>
      <p:sp>
        <p:nvSpPr>
          <p:cNvPr id="61" name="Rectángulo 60">
            <a:extLst>
              <a:ext uri="{FF2B5EF4-FFF2-40B4-BE49-F238E27FC236}">
                <a16:creationId xmlns:a16="http://schemas.microsoft.com/office/drawing/2014/main" id="{FAE2FD70-7ED4-750E-CA1C-5914123E06CA}"/>
              </a:ext>
            </a:extLst>
          </p:cNvPr>
          <p:cNvSpPr/>
          <p:nvPr userDrawn="1"/>
        </p:nvSpPr>
        <p:spPr>
          <a:xfrm flipV="1">
            <a:off x="3411223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B39487E3-3BD2-0794-750B-B015386AA6EE}"/>
              </a:ext>
            </a:extLst>
          </p:cNvPr>
          <p:cNvSpPr/>
          <p:nvPr userDrawn="1"/>
        </p:nvSpPr>
        <p:spPr>
          <a:xfrm flipV="1">
            <a:off x="1058721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949ADB0-B410-A8A4-846A-D6BE0DAF84FF}"/>
              </a:ext>
            </a:extLst>
          </p:cNvPr>
          <p:cNvSpPr/>
          <p:nvPr userDrawn="1"/>
        </p:nvSpPr>
        <p:spPr>
          <a:xfrm flipV="1">
            <a:off x="7887423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563D6FC-B7A6-E214-7C72-FD9B5FAAE64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67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1401850" y="2224688"/>
            <a:ext cx="790149" cy="1580298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70DED0B7-7DEB-1DF2-6FD1-817C279751B4}"/>
              </a:ext>
            </a:extLst>
          </p:cNvPr>
          <p:cNvSpPr/>
          <p:nvPr userDrawn="1"/>
        </p:nvSpPr>
        <p:spPr>
          <a:xfrm>
            <a:off x="11413174" y="2124070"/>
            <a:ext cx="737831" cy="737831"/>
          </a:xfrm>
          <a:prstGeom prst="ellipse">
            <a:avLst/>
          </a:prstGeom>
          <a:solidFill>
            <a:schemeClr val="bg1">
              <a:alpha val="84000"/>
            </a:schemeClr>
          </a:solidFill>
          <a:ln w="330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47E6233-AD01-D01B-0564-0312F9533D6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545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3B815-877A-46BE-AC92-1E6A8339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1778083-5077-42E4-B104-529509703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278-2E32-4B4C-8018-3CC8BD589F45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43A62F9-E59A-41B3-987B-7B56E1966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88B567E-3E7B-4CE8-B8B7-177B2451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7012-2FB9-4FBE-BABC-3DF7704499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05681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90CDBF6-6DBF-4D85-96CD-FB7E2391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278-2E32-4B4C-8018-3CC8BD589F45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364330A-769C-4B98-9CE0-753A2EC46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D60557-70F0-450E-A4DF-E10E0F7E2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7012-2FB9-4FBE-BABC-3DF7704499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95460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8A670-2F73-4CAD-9AE3-B270661F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F1EDDF-8E66-4F55-AA3C-E71FE0772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B9DE88-A6F5-4733-A89A-F6963D7BF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87A8DC-0AFC-44E9-AC44-75958B4F3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278-2E32-4B4C-8018-3CC8BD589F45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664FCB-160D-4180-BD53-CD271B490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6CBE70-57A0-446D-8C20-A1A9B161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7012-2FB9-4FBE-BABC-3DF7704499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427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BEF6D-2577-4A5B-8533-70009F08A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FFB6F9D-BACB-49C9-9419-A7E00D0A4F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DE62DA-F683-4409-B89F-F4CBE5461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26DE11-9D44-4AEE-AC4A-7217F5527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278-2E32-4B4C-8018-3CC8BD589F45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E565A-A7D6-4C9C-A3FD-BCBD73326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44231B-DA08-49D1-B165-5A9D54BC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7012-2FB9-4FBE-BABC-3DF7704499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40921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92CCC-E238-4ED2-A89C-D0B2A9DD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4B71BE8-4AB0-4F44-915E-905D47EEE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EAC2DF-3FC6-412C-8F5B-66B3BBA7D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278-2E32-4B4C-8018-3CC8BD589F45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EB6C92-1FCC-402E-8B37-F3C562AFE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07ED05-E854-4DD5-BF8D-2D82C1FEC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7012-2FB9-4FBE-BABC-3DF7704499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0596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A81F7B4-239A-4B31-B31F-AD5AD1B73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6603FCE-47E3-494F-9203-597BF46D6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3848B2-DCD7-425A-B3D1-364EFBB7D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278-2E32-4B4C-8018-3CC8BD589F45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D483A4-1F39-4599-963E-EB617A2F8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875F2D-A3AE-4826-B79E-438DD42F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D7012-2FB9-4FBE-BABC-3DF7704499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20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BA7F7-EEEA-521A-09A2-062A303A44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35D52B-A367-D1D1-7E68-7EC5097E01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55430-0DC4-B7CE-0AC7-90582EDD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5F882F-7348-9D16-18DA-7CE4AB36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E651C4-6359-5D60-50A4-50377A42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880E6B-18D3-4698-9B68-238ADCDEEDBC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234CFEF1-C34D-D061-B89E-EEEF497E2622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E7177E-FA93-A24A-4594-CCB92D1B7BF0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98563242-8066-2FB2-8BDE-9A8E38E93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88472-C4AF-55ED-1ED4-DE17486EBB13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1AF0239-24ED-0330-4F99-42126449352E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9E18B4C-4BC0-AC60-63F7-FC1028A9A467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918B77D8-FBEB-4E5A-955D-53CE5AEDE76C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C262461A-0D66-5349-8678-24C10B1407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EF47B88E-B3BF-E1D2-0AD2-E03797CF8B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8F94F19-9DB7-7F52-CE8D-F592C880B0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DC342B7A-1180-71EC-07CB-35BFE099D5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3DB3121-B4B9-80B9-F22A-7AA4D2E772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2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7CA7C-8BCB-8B20-785D-877B9269C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87C767-EC3C-7422-9A2A-4CEB85635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AEDC3-E5EA-69A7-0BA9-63C9EC7E0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56311E-BAFA-D74E-B01D-A75DA196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1FDE75-581A-F953-6437-7AF9E2E9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F55AA8-B079-706C-A891-C5CDD278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AA234D7-CDDD-5167-40B5-9EBAD1B51084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F9DA892C-96B1-7260-40ED-225E33767764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6B28CAC-13D6-C4C8-F379-4E7611F7CE8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8F6CC01A-0F1F-69C4-4BA1-C7428B2EA9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56D2ED7-0BF6-2CB7-93C3-09E58611344A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380A055-5F9B-4C13-E5BB-2C7D13761B74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F04C268-D9B8-7790-E7DB-0A0B8F20CC49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DA2E2D0C-1323-A818-C193-C9B5E7610305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AF28E2A3-F78F-FE9A-1825-8E8E6A1306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9720C3DA-7FD3-3768-A27F-75E1516E39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67C8115-5CCB-7D32-99DD-BDBFF485C4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179C0306-D8D0-F71C-CF1E-9A095DA664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B6C8D6E-0E68-2C8A-D494-EF409EE3F5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7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8CF10-8C0D-E5B9-3720-9C21044E4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70D2E-568B-3D3B-1CF1-9D60848C13E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44F8B5-B60A-FABA-AEDD-3CF224AFD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ED1C77-70DB-FA58-1F9D-A224E69DBA5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477175-FF90-AD82-F463-0A359BECF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6A2398-8219-4B1D-2852-6EF0B23E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9160D6-9314-7B64-9F0B-83400F7A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0F135F-4C69-6197-41A1-6664D664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004F532-9488-327E-DDA9-5F2F27962166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9049F49-14E3-E7AE-BFE2-DAF83E9E66E8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050E000-49F0-50FA-C39E-B1F0758FF702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0C3E57D4-97A5-6B32-4693-964FCA0FD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608DF07-9201-AEDB-0162-E91C5A3B8D7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8D78CA0-DDCF-2CA0-E2ED-B3D2E68189D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E89ADC-1BEF-2828-B939-44ACC47B7CEA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B56243B2-68EF-F922-E3D5-A526D2412E79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8" name="Subtítulo 2">
              <a:extLst>
                <a:ext uri="{FF2B5EF4-FFF2-40B4-BE49-F238E27FC236}">
                  <a16:creationId xmlns:a16="http://schemas.microsoft.com/office/drawing/2014/main" id="{23476CD7-9C70-E19B-E52F-C396A78F5B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9" name="Subtítulo 2">
              <a:extLst>
                <a:ext uri="{FF2B5EF4-FFF2-40B4-BE49-F238E27FC236}">
                  <a16:creationId xmlns:a16="http://schemas.microsoft.com/office/drawing/2014/main" id="{38EF89A1-6F14-AA99-C7F9-1D300EAD29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138AC00-C692-B5EF-1295-FDE21C064E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7479E789-52B2-3A3B-13B5-04509A7F28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35F2E99-AF2C-7355-4264-C244E0C780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1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BB0E51-1CBA-3958-2D10-0329A41A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7160B39-792F-5079-F74D-A62B30411DEB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49858A4-23E2-3FB0-4C5B-8988E374C2CE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8158569-59C9-7B27-BB1E-08CF31B71AE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áfico 8">
            <a:extLst>
              <a:ext uri="{FF2B5EF4-FFF2-40B4-BE49-F238E27FC236}">
                <a16:creationId xmlns:a16="http://schemas.microsoft.com/office/drawing/2014/main" id="{925A6155-69E8-825F-CA51-57EB95CE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12EE936-70D4-9791-6EE4-B17275B51EFF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7FA1EC-0A09-1956-F68A-6533A9C291E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F6343D1-E8A7-9E36-3B1E-3F8DCD7F31CD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044A2EA-F3BC-D77E-2BA0-819294F06B03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09E9A0D-C3E6-ABFD-5EF9-60A19C76601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D9C78D52-4E25-5337-A9E5-9589ACFBDC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2F3ACF5-7D54-BA21-8D70-E40AA9B640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39ABE915-9ACE-5D3D-6AB1-B8CB6124C3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BFE5140-E140-52B1-99EC-FC607B7DB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213F50A1-3189-1D9D-1D9C-4F2287815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52A7AD5-2912-A3CE-D8DD-C611DCB670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919BDD3-6E28-C122-74DD-5895BA65E1C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9D2D212D-9E03-00B6-30FA-2D3F0105D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BEFBE4B-84E5-D5E9-2CC7-AC743AE2EC9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19A8AA-F8D9-9D42-1E71-FBBFF33391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824C556-2385-433E-5811-15298C0C5C91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6126D04-C3A1-55DA-21CD-11C8258598C0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647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A25487E-DC61-D270-5E82-7BFD0C37155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29" y="85701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55A6222-6A7C-01F7-24FF-82470C36D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6D872614-EB89-E144-9E4E-2D4AA73DAB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BAAF4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A108C34-0648-E57D-305C-F80A9B3BC3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7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4" y="176242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3382F-80AA-4610-2C5A-2AFF69674C92}"/>
              </a:ext>
            </a:extLst>
          </p:cNvPr>
          <p:cNvSpPr/>
          <p:nvPr userDrawn="1"/>
        </p:nvSpPr>
        <p:spPr>
          <a:xfrm flipV="1">
            <a:off x="354910" y="67432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2EB8C53-FD3A-207F-86B9-DE722CE3C6D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A88B20-DAB3-894D-0D07-E17CE6D056DE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1603AD-B1C2-8BB9-05BE-377E4B3BB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81220F-5AAB-4F21-38DD-244E6B3D7E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823BBE9-8700-9702-D663-6636AFD1B9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3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E3904-3555-453C-19AE-F7FBA67E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CFAC02-7970-BBB2-1EEA-5A784B79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12D7BD-C5A3-E677-CA50-405C4A208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F88E34-D0E7-4C09-A75A-E5A7EF82DB0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8DDEF9-8395-F500-C5F2-47DD81996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5F65E-7A25-7361-A652-F8D5CD595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98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62" r:id="rId12"/>
    <p:sldLayoutId id="2147483663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5BE5C33-50FC-4639-AF45-98CCD680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5DD135-BB7D-41BB-B126-846D8C45F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A2A05E-073B-4664-AFCC-AEC3AE21AD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3278-2E32-4B4C-8018-3CC8BD589F45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34A049-D4BD-4DFE-9461-8C14A0A2E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1E4333-8BA2-47E1-9FA2-18A5E9109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D7012-2FB9-4FBE-BABC-3DF7704499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370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2238CB2-272D-143D-18E4-7C9BB246AEA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37653" y="5089507"/>
            <a:ext cx="7063048" cy="435841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Subtitulo diapositivas Calibri 24 pt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035B927-DD57-9529-66A2-55D345358F0C}"/>
              </a:ext>
            </a:extLst>
          </p:cNvPr>
          <p:cNvSpPr txBox="1">
            <a:spLocks/>
          </p:cNvSpPr>
          <p:nvPr/>
        </p:nvSpPr>
        <p:spPr>
          <a:xfrm>
            <a:off x="637653" y="4685054"/>
            <a:ext cx="7062788" cy="20646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</a:rPr>
              <a:t>MY. GOMEZ MAURICIO </a:t>
            </a:r>
          </a:p>
          <a:p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</a:rPr>
              <a:t>MY. DIEGO GRANJA </a:t>
            </a:r>
          </a:p>
          <a:p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</a:rPr>
              <a:t>MY. GIOVANNI FUYO</a:t>
            </a:r>
          </a:p>
          <a:p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</a:rPr>
              <a:t>MY. CARLOS REY</a:t>
            </a:r>
          </a:p>
          <a:p>
            <a:endParaRPr lang="en-US" sz="16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D75C90-E627-FBB2-7485-808A5BEBC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128" y="2788790"/>
            <a:ext cx="7335838" cy="1576387"/>
          </a:xfrm>
        </p:spPr>
        <p:txBody>
          <a:bodyPr>
            <a:normAutofit fontScale="90000"/>
          </a:bodyPr>
          <a:lstStyle/>
          <a:p>
            <a:pPr>
              <a:buNone/>
            </a:pPr>
            <a:br>
              <a:rPr lang="en-US" dirty="0">
                <a:solidFill>
                  <a:srgbClr val="FFFFFE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BUSINESS ENABLEMENT</a:t>
            </a:r>
            <a:endParaRPr lang="af-ZA" dirty="0"/>
          </a:p>
        </p:txBody>
      </p:sp>
    </p:spTree>
    <p:extLst>
      <p:ext uri="{BB962C8B-B14F-4D97-AF65-F5344CB8AC3E}">
        <p14:creationId xmlns:p14="http://schemas.microsoft.com/office/powerpoint/2010/main" val="321851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19BF302-A274-411C-B445-B123769F2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Diagrama de flujo: cinta perforada 9">
            <a:extLst>
              <a:ext uri="{FF2B5EF4-FFF2-40B4-BE49-F238E27FC236}">
                <a16:creationId xmlns:a16="http://schemas.microsoft.com/office/drawing/2014/main" id="{9EFC1FA6-8161-4620-8683-AA80C62066AA}"/>
              </a:ext>
            </a:extLst>
          </p:cNvPr>
          <p:cNvSpPr/>
          <p:nvPr/>
        </p:nvSpPr>
        <p:spPr>
          <a:xfrm>
            <a:off x="8381999" y="4518211"/>
            <a:ext cx="3532094" cy="2056605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1AAD070-B262-48E5-93CD-9342E6EAB50F}"/>
              </a:ext>
            </a:extLst>
          </p:cNvPr>
          <p:cNvSpPr/>
          <p:nvPr/>
        </p:nvSpPr>
        <p:spPr>
          <a:xfrm>
            <a:off x="0" y="79793"/>
            <a:ext cx="57251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Información de Atribución</a:t>
            </a:r>
            <a:endParaRPr kumimoji="0" lang="es-CO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78F2AB-3359-4019-8737-7E25346DCFC0}"/>
              </a:ext>
            </a:extLst>
          </p:cNvPr>
          <p:cNvSpPr/>
          <p:nvPr/>
        </p:nvSpPr>
        <p:spPr>
          <a:xfrm>
            <a:off x="146679" y="1415534"/>
            <a:ext cx="4532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Representada por servidores y bases de datos de inteligencia.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6814E6-31CD-4790-834D-DC5043D52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49" y="4072390"/>
            <a:ext cx="4811187" cy="2705817"/>
          </a:xfrm>
          <a:prstGeom prst="rect">
            <a:avLst/>
          </a:prstGeom>
        </p:spPr>
      </p:pic>
      <p:sp>
        <p:nvSpPr>
          <p:cNvPr id="7" name="Flecha: a la derecha con bandas 6">
            <a:extLst>
              <a:ext uri="{FF2B5EF4-FFF2-40B4-BE49-F238E27FC236}">
                <a16:creationId xmlns:a16="http://schemas.microsoft.com/office/drawing/2014/main" id="{51E86CCF-03F4-499D-B4C6-00F1769D07CA}"/>
              </a:ext>
            </a:extLst>
          </p:cNvPr>
          <p:cNvSpPr/>
          <p:nvPr/>
        </p:nvSpPr>
        <p:spPr>
          <a:xfrm rot="5400000">
            <a:off x="1834496" y="2746483"/>
            <a:ext cx="997496" cy="1035064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37D772-4640-41FA-B2F7-CC3E9F1A4C4D}"/>
              </a:ext>
            </a:extLst>
          </p:cNvPr>
          <p:cNvSpPr/>
          <p:nvPr/>
        </p:nvSpPr>
        <p:spPr>
          <a:xfrm>
            <a:off x="7540898" y="242100"/>
            <a:ext cx="485887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centra en retener las características de los adversarios, lo que implica Identificar grupos de atacantes (ciberdelincuentes, estados-nación, </a:t>
            </a:r>
            <a:r>
              <a:rPr kumimoji="0" lang="es-MX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hacktivistas</a:t>
            </a: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Reconocer patrones de ataque.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Crear perfiles de atacantes con información de su infraestructura y tácticas.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3E4703E-805E-428E-BE1C-6DC7FA8D52CE}"/>
              </a:ext>
            </a:extLst>
          </p:cNvPr>
          <p:cNvSpPr/>
          <p:nvPr/>
        </p:nvSpPr>
        <p:spPr>
          <a:xfrm>
            <a:off x="8410257" y="4943601"/>
            <a:ext cx="353209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Objetivo </a:t>
            </a: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Atribuir ataques a actores específicos y comprender sus métodos para prevenir futuros incidentes.</a:t>
            </a:r>
          </a:p>
        </p:txBody>
      </p:sp>
    </p:spTree>
    <p:extLst>
      <p:ext uri="{BB962C8B-B14F-4D97-AF65-F5344CB8AC3E}">
        <p14:creationId xmlns:p14="http://schemas.microsoft.com/office/powerpoint/2010/main" val="353968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72D4D29F-13EB-49EE-9438-A34E9999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ergamino: horizontal 11">
            <a:extLst>
              <a:ext uri="{FF2B5EF4-FFF2-40B4-BE49-F238E27FC236}">
                <a16:creationId xmlns:a16="http://schemas.microsoft.com/office/drawing/2014/main" id="{8E10C2AA-5233-4B18-A35F-B4C89110FC61}"/>
              </a:ext>
            </a:extLst>
          </p:cNvPr>
          <p:cNvSpPr/>
          <p:nvPr/>
        </p:nvSpPr>
        <p:spPr>
          <a:xfrm rot="16200000">
            <a:off x="9005530" y="541508"/>
            <a:ext cx="3191435" cy="2981797"/>
          </a:xfrm>
          <a:prstGeom prst="horizont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946F441-0FC5-4D97-BA82-66881CB49B9C}"/>
              </a:ext>
            </a:extLst>
          </p:cNvPr>
          <p:cNvSpPr/>
          <p:nvPr/>
        </p:nvSpPr>
        <p:spPr>
          <a:xfrm>
            <a:off x="188124" y="312874"/>
            <a:ext cx="5775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Correlación con Actores de Amenazas</a:t>
            </a:r>
            <a:endParaRPr kumimoji="0" lang="es-CO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8BBB49D-0875-4D02-8EC2-DC5BA7D9255E}"/>
              </a:ext>
            </a:extLst>
          </p:cNvPr>
          <p:cNvSpPr/>
          <p:nvPr/>
        </p:nvSpPr>
        <p:spPr>
          <a:xfrm>
            <a:off x="188124" y="1456329"/>
            <a:ext cx="5638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Representada por íconos de atacantes (figuras con sombreros y gafas</a:t>
            </a: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).</a:t>
            </a:r>
            <a:endParaRPr kumimoji="0" lang="es-CO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5130C67-4693-4EC8-9E3E-227074CB142B}"/>
              </a:ext>
            </a:extLst>
          </p:cNvPr>
          <p:cNvSpPr/>
          <p:nvPr/>
        </p:nvSpPr>
        <p:spPr>
          <a:xfrm>
            <a:off x="188124" y="3039036"/>
            <a:ext cx="49307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Este proceso se enfoca en: Analizar eventos y determinar si están relacionados con atacantes conocidos.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Correlacionar múltiples ataques para encontrar tendencias y conexiones.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Identificar campañas de ataque en curso.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2C82375-9AFD-4977-8D7A-E22458143D0D}"/>
              </a:ext>
            </a:extLst>
          </p:cNvPr>
          <p:cNvSpPr/>
          <p:nvPr/>
        </p:nvSpPr>
        <p:spPr>
          <a:xfrm>
            <a:off x="9718225" y="436689"/>
            <a:ext cx="176604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Objetivo: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Usar la inteligencia recopilada para responder proactivamente y mitigar ataques antes de que causen daño.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998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7449904-245C-CEEB-AE68-89C917B22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33" y="3556677"/>
            <a:ext cx="6325906" cy="1277750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Preguntas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31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EE564-89CF-F4BB-7AFD-7D99EF9D5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2" y="3354667"/>
            <a:ext cx="6325906" cy="127775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50995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5501-ADCE-C08A-14E8-81CF9745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br>
              <a:rPr lang="en-US" dirty="0">
                <a:solidFill>
                  <a:srgbClr val="FFFFFE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BUSINESS ENABLEMENT</a:t>
            </a:r>
            <a:endParaRPr lang="af-Z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E692B-0C2B-BAE6-6AAD-A1B6F257DF88}"/>
              </a:ext>
            </a:extLst>
          </p:cNvPr>
          <p:cNvSpPr txBox="1"/>
          <p:nvPr/>
        </p:nvSpPr>
        <p:spPr>
          <a:xfrm>
            <a:off x="1272388" y="1874725"/>
            <a:ext cx="964722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_tradnl" noProof="1"/>
          </a:p>
          <a:p>
            <a:r>
              <a:rPr lang="es-ES_tradnl" noProof="1"/>
              <a:t>Product Security</a:t>
            </a:r>
          </a:p>
          <a:p>
            <a:r>
              <a:rPr lang="es-ES_tradnl" noProof="1"/>
              <a:t>Definición: La seguridad de productos se refiere a las prácticas y estrategias implementadas para proteger un producto a lo largo de su ciclo de vida, desde el desarrollo hasta el despliegue y mantenimiento.</a:t>
            </a:r>
          </a:p>
          <a:p>
            <a:r>
              <a:rPr lang="es-ES_tradnl" noProof="1"/>
              <a:t>Ejemplo: Un fabricante de software que implementa cifrado en sus aplicaciones para proteger los datos del usuario frente a accesos no autorizados.</a:t>
            </a:r>
          </a:p>
          <a:p>
            <a:endParaRPr lang="es-ES_tradnl" noProof="1"/>
          </a:p>
          <a:p>
            <a:r>
              <a:rPr lang="es-ES_tradnl" noProof="1"/>
              <a:t>Secure DevOps</a:t>
            </a:r>
          </a:p>
          <a:p>
            <a:r>
              <a:rPr lang="es-ES_tradnl" noProof="1"/>
              <a:t>Definición: Secure DevOps es una práctica que integra la seguridad en el proceso de desarrollo y operación de software, asegurando que las aplicaciones sean seguras desde el inicio.</a:t>
            </a:r>
          </a:p>
          <a:p>
            <a:r>
              <a:rPr lang="es-ES_tradnl" noProof="1"/>
              <a:t>Ejemplo: Un equipo de desarrollo que utiliza herramientas de análisis de seguridad automatizadas en su pipeline de CI/CD para detectar vulnerabilidades en el código antes de su implementación.</a:t>
            </a:r>
          </a:p>
          <a:p>
            <a:endParaRPr lang="es-ES_tradnl" noProof="1"/>
          </a:p>
        </p:txBody>
      </p:sp>
    </p:spTree>
    <p:extLst>
      <p:ext uri="{BB962C8B-B14F-4D97-AF65-F5344CB8AC3E}">
        <p14:creationId xmlns:p14="http://schemas.microsoft.com/office/powerpoint/2010/main" val="698024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3BE740-02A3-29EF-FE29-453AF3C9A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9E62F-71D7-87F1-4EF1-AA8F944304DC}"/>
              </a:ext>
            </a:extLst>
          </p:cNvPr>
          <p:cNvSpPr txBox="1"/>
          <p:nvPr/>
        </p:nvSpPr>
        <p:spPr>
          <a:xfrm>
            <a:off x="1643231" y="1734877"/>
            <a:ext cx="910365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_tradnl" noProof="0" dirty="0"/>
          </a:p>
          <a:p>
            <a:endParaRPr lang="es-ES_tradnl" noProof="0" dirty="0"/>
          </a:p>
          <a:p>
            <a:r>
              <a:rPr lang="es-ES_tradnl" noProof="0" dirty="0"/>
              <a:t>Cloud Security </a:t>
            </a:r>
            <a:r>
              <a:rPr lang="es-ES_tradnl" noProof="0" dirty="0" err="1"/>
              <a:t>Architecture</a:t>
            </a:r>
            <a:endParaRPr lang="es-ES_tradnl" noProof="0" dirty="0"/>
          </a:p>
          <a:p>
            <a:r>
              <a:rPr lang="es-ES_tradnl" noProof="0" dirty="0"/>
              <a:t>Definición: Es el diseño y la implementación de medidas de seguridad específicas para proteger los entornos de computación en la nube.</a:t>
            </a:r>
          </a:p>
          <a:p>
            <a:r>
              <a:rPr lang="es-ES_tradnl" noProof="0" dirty="0"/>
              <a:t>Ejemplo: Diseñar una arquitectura de seguridad que incluye controles de acceso, cifrado de datos y monitoreo continuo para una aplicación alojada en AWS.</a:t>
            </a:r>
          </a:p>
          <a:p>
            <a:endParaRPr lang="es-ES_tradnl" noProof="0" dirty="0"/>
          </a:p>
          <a:p>
            <a:r>
              <a:rPr lang="es-ES_tradnl" noProof="0" dirty="0"/>
              <a:t>Cloud </a:t>
            </a:r>
            <a:r>
              <a:rPr lang="es-ES_tradnl" noProof="0" dirty="0" err="1"/>
              <a:t>Guidelines</a:t>
            </a:r>
            <a:endParaRPr lang="es-ES_tradnl" noProof="0" dirty="0"/>
          </a:p>
          <a:p>
            <a:r>
              <a:rPr lang="es-ES_tradnl" noProof="0" dirty="0"/>
              <a:t>Definición: Son recomendaciones y mejores prácticas para implementar y gestionar la seguridad en entornos de computación en la nube.</a:t>
            </a:r>
          </a:p>
          <a:p>
            <a:r>
              <a:rPr lang="es-ES_tradnl" noProof="0" dirty="0"/>
              <a:t>Ejemplo: Proporcionar un conjunto de pautas que indique cómo gestionar las credenciales de acceso en la nube, asegurando que sean almacenadas de manera segura.</a:t>
            </a:r>
          </a:p>
          <a:p>
            <a:endParaRPr lang="es-ES_tradnl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E8D7D2-CE72-34E2-EAD3-AC0615CE3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598" y="136526"/>
            <a:ext cx="8007239" cy="1130799"/>
          </a:xfrm>
        </p:spPr>
        <p:txBody>
          <a:bodyPr>
            <a:normAutofit/>
          </a:bodyPr>
          <a:lstStyle/>
          <a:p>
            <a:pPr>
              <a:buNone/>
            </a:pPr>
            <a:br>
              <a:rPr lang="en-US" dirty="0">
                <a:solidFill>
                  <a:srgbClr val="FFFFFE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BUSINESS ENABLEMENT</a:t>
            </a:r>
            <a:endParaRPr lang="af-ZA" dirty="0"/>
          </a:p>
        </p:txBody>
      </p:sp>
    </p:spTree>
    <p:extLst>
      <p:ext uri="{BB962C8B-B14F-4D97-AF65-F5344CB8AC3E}">
        <p14:creationId xmlns:p14="http://schemas.microsoft.com/office/powerpoint/2010/main" val="4206460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762ABE-FA77-B875-383F-0AD8BB4B4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931A2F-C0DB-EE93-B939-3501CA6CF8BE}"/>
              </a:ext>
            </a:extLst>
          </p:cNvPr>
          <p:cNvSpPr txBox="1"/>
          <p:nvPr/>
        </p:nvSpPr>
        <p:spPr>
          <a:xfrm>
            <a:off x="1486941" y="1648814"/>
            <a:ext cx="945358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noProof="0" dirty="0" err="1"/>
              <a:t>Bring</a:t>
            </a:r>
            <a:r>
              <a:rPr lang="es-ES_tradnl" noProof="0" dirty="0"/>
              <a:t> </a:t>
            </a:r>
            <a:r>
              <a:rPr lang="es-ES_tradnl" noProof="0" dirty="0" err="1"/>
              <a:t>Your</a:t>
            </a:r>
            <a:r>
              <a:rPr lang="es-ES_tradnl" noProof="0" dirty="0"/>
              <a:t> </a:t>
            </a:r>
            <a:r>
              <a:rPr lang="es-ES_tradnl" noProof="0" dirty="0" err="1"/>
              <a:t>Own</a:t>
            </a:r>
            <a:r>
              <a:rPr lang="es-ES_tradnl" noProof="0" dirty="0"/>
              <a:t> </a:t>
            </a:r>
            <a:r>
              <a:rPr lang="es-ES_tradnl" noProof="0" dirty="0" err="1"/>
              <a:t>Device</a:t>
            </a:r>
            <a:r>
              <a:rPr lang="es-ES_tradnl" noProof="0" dirty="0"/>
              <a:t> (BYOD)</a:t>
            </a:r>
          </a:p>
          <a:p>
            <a:r>
              <a:rPr lang="es-ES_tradnl" noProof="0" dirty="0"/>
              <a:t>Definición: Es una política que permite a los empleados utilizar sus dispositivos personales para acceder a datos y aplicaciones de la empresa.</a:t>
            </a:r>
          </a:p>
          <a:p>
            <a:r>
              <a:rPr lang="es-ES_tradnl" noProof="0" dirty="0"/>
              <a:t>Ejemplo: Una empresa permite que sus empleados usen sus teléfonos inteligentes personales para acceder a correos electrónicos corporativos, siempre y cuando se instale una aplicación de seguridad.</a:t>
            </a:r>
          </a:p>
          <a:p>
            <a:endParaRPr lang="es-ES_tradnl" noProof="0" dirty="0"/>
          </a:p>
          <a:p>
            <a:r>
              <a:rPr lang="es-ES_tradnl" noProof="0" dirty="0"/>
              <a:t>Mobile </a:t>
            </a:r>
            <a:r>
              <a:rPr lang="es-ES_tradnl" noProof="0" dirty="0" err="1"/>
              <a:t>Policy</a:t>
            </a:r>
            <a:endParaRPr lang="es-ES_tradnl" noProof="0" dirty="0"/>
          </a:p>
          <a:p>
            <a:r>
              <a:rPr lang="es-ES_tradnl" noProof="0" dirty="0"/>
              <a:t>Definición: Son directrices que establecen cómo los dispositivos móviles pueden ser utilizados y gestionados dentro de la organización, incluyendo aspectos de seguridad.</a:t>
            </a:r>
          </a:p>
          <a:p>
            <a:r>
              <a:rPr lang="es-ES_tradnl" noProof="0" dirty="0"/>
              <a:t>Ejemplo: Un documento de política que exige que todos los dispositivos móviles utilizados para acceder a datos corporativos tengan un software de antivirus actualizado.</a:t>
            </a:r>
          </a:p>
          <a:p>
            <a:endParaRPr lang="es-ES_tradnl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2FC590-02AE-33F8-5D8E-6D5E4E74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598" y="136526"/>
            <a:ext cx="8007239" cy="1130799"/>
          </a:xfrm>
        </p:spPr>
        <p:txBody>
          <a:bodyPr>
            <a:normAutofit/>
          </a:bodyPr>
          <a:lstStyle/>
          <a:p>
            <a:pPr>
              <a:buNone/>
            </a:pPr>
            <a:br>
              <a:rPr lang="en-US" dirty="0">
                <a:solidFill>
                  <a:srgbClr val="FFFFFE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BUSINESS ENABLEMENT</a:t>
            </a:r>
            <a:endParaRPr lang="af-ZA" dirty="0"/>
          </a:p>
        </p:txBody>
      </p:sp>
    </p:spTree>
    <p:extLst>
      <p:ext uri="{BB962C8B-B14F-4D97-AF65-F5344CB8AC3E}">
        <p14:creationId xmlns:p14="http://schemas.microsoft.com/office/powerpoint/2010/main" val="1258777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BD0622-5362-05C3-6271-56560BB08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527BE2-0E54-5E94-141B-D0FA4AF0A1D0}"/>
              </a:ext>
            </a:extLst>
          </p:cNvPr>
          <p:cNvSpPr txBox="1"/>
          <p:nvPr/>
        </p:nvSpPr>
        <p:spPr>
          <a:xfrm>
            <a:off x="1546410" y="1842452"/>
            <a:ext cx="949452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_tradnl" noProof="0" dirty="0"/>
          </a:p>
          <a:p>
            <a:r>
              <a:rPr lang="es-ES_tradnl" noProof="0" dirty="0"/>
              <a:t>Internet </a:t>
            </a:r>
            <a:r>
              <a:rPr lang="es-ES_tradnl" noProof="0" dirty="0" err="1"/>
              <a:t>of</a:t>
            </a:r>
            <a:r>
              <a:rPr lang="es-ES_tradnl" noProof="0" dirty="0"/>
              <a:t> </a:t>
            </a:r>
            <a:r>
              <a:rPr lang="es-ES_tradnl" noProof="0" dirty="0" err="1"/>
              <a:t>Things</a:t>
            </a:r>
            <a:r>
              <a:rPr lang="es-ES_tradnl" noProof="0" dirty="0"/>
              <a:t> (</a:t>
            </a:r>
            <a:r>
              <a:rPr lang="es-ES_tradnl" noProof="0" dirty="0" err="1"/>
              <a:t>IoT</a:t>
            </a:r>
            <a:r>
              <a:rPr lang="es-ES_tradnl" noProof="0" dirty="0"/>
              <a:t>)</a:t>
            </a:r>
          </a:p>
          <a:p>
            <a:r>
              <a:rPr lang="es-ES_tradnl" noProof="0" dirty="0"/>
              <a:t>Definición: Se refiere a la interconexión de dispositivos físicos a través de Internet, permitiendo la comunicación y el intercambio de datos.</a:t>
            </a:r>
          </a:p>
          <a:p>
            <a:r>
              <a:rPr lang="es-ES_tradnl" noProof="0" dirty="0"/>
              <a:t>Ejemplo: Un termostato inteligente que se conecta a Internet y puede ser controlado desde un smartphone.</a:t>
            </a:r>
          </a:p>
          <a:p>
            <a:endParaRPr lang="es-ES_tradnl" noProof="0" dirty="0"/>
          </a:p>
          <a:p>
            <a:r>
              <a:rPr lang="es-ES_tradnl" noProof="0" dirty="0" err="1"/>
              <a:t>Augmented</a:t>
            </a:r>
            <a:r>
              <a:rPr lang="es-ES_tradnl" noProof="0" dirty="0"/>
              <a:t> </a:t>
            </a:r>
            <a:r>
              <a:rPr lang="es-ES_tradnl" noProof="0" dirty="0" err="1"/>
              <a:t>Reality</a:t>
            </a:r>
            <a:r>
              <a:rPr lang="es-ES_tradnl" noProof="0" dirty="0"/>
              <a:t> (AR)</a:t>
            </a:r>
          </a:p>
          <a:p>
            <a:r>
              <a:rPr lang="es-ES_tradnl" noProof="0" dirty="0"/>
              <a:t>Definición: La realidad aumentada es una tecnología que superpone información digital sobre el mundo real, mejorando la percepción del entorno.</a:t>
            </a:r>
          </a:p>
          <a:p>
            <a:r>
              <a:rPr lang="es-ES_tradnl" noProof="0" dirty="0"/>
              <a:t>Ejemplo: Una aplicación móvil que permite a los usuarios ver cómo se verían muebles en su hogar mediante la cámara de su teléfono.</a:t>
            </a:r>
          </a:p>
          <a:p>
            <a:endParaRPr lang="es-ES_tradnl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9125A84-D5F6-5AB6-F3D3-C23545691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598" y="136526"/>
            <a:ext cx="8007239" cy="1130799"/>
          </a:xfrm>
        </p:spPr>
        <p:txBody>
          <a:bodyPr>
            <a:normAutofit fontScale="90000"/>
          </a:bodyPr>
          <a:lstStyle/>
          <a:p>
            <a:pPr>
              <a:buNone/>
            </a:pPr>
            <a:br>
              <a:rPr lang="en-US" dirty="0">
                <a:solidFill>
                  <a:srgbClr val="FFFFFE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b="1" dirty="0">
                <a:solidFill>
                  <a:srgbClr val="FFFFFE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Enablement</a:t>
            </a:r>
            <a:br>
              <a:rPr lang="en-US" dirty="0">
                <a:solidFill>
                  <a:srgbClr val="FFFFFE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BUSINESS ENABLEMENT</a:t>
            </a:r>
            <a:endParaRPr lang="af-ZA" dirty="0"/>
          </a:p>
        </p:txBody>
      </p:sp>
    </p:spTree>
    <p:extLst>
      <p:ext uri="{BB962C8B-B14F-4D97-AF65-F5344CB8AC3E}">
        <p14:creationId xmlns:p14="http://schemas.microsoft.com/office/powerpoint/2010/main" val="164064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65E9C-B715-8CA5-3567-4048CBE66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E48DA57-EB6E-38AD-2E62-5C35D7632BBD}"/>
              </a:ext>
            </a:extLst>
          </p:cNvPr>
          <p:cNvSpPr txBox="1"/>
          <p:nvPr/>
        </p:nvSpPr>
        <p:spPr>
          <a:xfrm>
            <a:off x="1783080" y="2014574"/>
            <a:ext cx="91359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noProof="0" dirty="0"/>
              <a:t>Virtual </a:t>
            </a:r>
            <a:r>
              <a:rPr lang="es-ES_tradnl" noProof="0" dirty="0" err="1"/>
              <a:t>Reality</a:t>
            </a:r>
            <a:r>
              <a:rPr lang="es-ES_tradnl" noProof="0" dirty="0"/>
              <a:t> (VR)</a:t>
            </a:r>
          </a:p>
          <a:p>
            <a:r>
              <a:rPr lang="es-ES_tradnl" noProof="0" dirty="0"/>
              <a:t>Definición: La realidad virtual es una simulación generada por computadora que permite a los usuarios experimentar un entorno inmersivo en tres dimensiones.</a:t>
            </a:r>
          </a:p>
          <a:p>
            <a:r>
              <a:rPr lang="es-ES_tradnl" noProof="0" dirty="0"/>
              <a:t>Ejemplo: Un juego de VR donde los jugadores utilizan cascos y controladores para interactuar con un mundo virtual.</a:t>
            </a:r>
          </a:p>
          <a:p>
            <a:endParaRPr lang="es-ES_tradnl" noProof="0" dirty="0"/>
          </a:p>
          <a:p>
            <a:r>
              <a:rPr lang="es-ES_tradnl" noProof="0" dirty="0"/>
              <a:t>Security </a:t>
            </a:r>
            <a:r>
              <a:rPr lang="es-ES_tradnl" noProof="0" dirty="0" err="1"/>
              <a:t>Due</a:t>
            </a:r>
            <a:r>
              <a:rPr lang="es-ES_tradnl" noProof="0" dirty="0"/>
              <a:t> </a:t>
            </a:r>
            <a:r>
              <a:rPr lang="es-ES_tradnl" noProof="0" dirty="0" err="1"/>
              <a:t>Diligence</a:t>
            </a:r>
            <a:endParaRPr lang="es-ES_tradnl" noProof="0" dirty="0"/>
          </a:p>
          <a:p>
            <a:r>
              <a:rPr lang="es-ES_tradnl" noProof="0" dirty="0"/>
              <a:t>Definición: El proceso de evaluación de las prácticas de seguridad de una empresa candidata antes de una fusión o adquisición.</a:t>
            </a:r>
          </a:p>
          <a:p>
            <a:r>
              <a:rPr lang="es-ES_tradnl" noProof="0" dirty="0"/>
              <a:t>Ejemplo: Durante la adquisición de una empresa de software, la organización compradora realiza una auditoría de seguridad para evaluar los riesgos asociados a la infraestructura de TI y la protección de datos.</a:t>
            </a:r>
          </a:p>
          <a:p>
            <a:endParaRPr lang="af-Z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C8F35F-99DC-D844-1597-2D6873BCB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842" y="584707"/>
            <a:ext cx="8007239" cy="1130799"/>
          </a:xfrm>
        </p:spPr>
        <p:txBody>
          <a:bodyPr>
            <a:normAutofit fontScale="90000"/>
          </a:bodyPr>
          <a:lstStyle/>
          <a:p>
            <a:pPr>
              <a:buNone/>
            </a:pPr>
            <a:br>
              <a:rPr lang="en-US" dirty="0">
                <a:solidFill>
                  <a:srgbClr val="FFFFFE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b="1" dirty="0">
                <a:solidFill>
                  <a:srgbClr val="FFFFFE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Business</a:t>
            </a:r>
            <a:br>
              <a:rPr lang="en-US" dirty="0">
                <a:solidFill>
                  <a:srgbClr val="FFFFFE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b="1" dirty="0">
                <a:solidFill>
                  <a:srgbClr val="FFFFFE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Enablement</a:t>
            </a:r>
            <a:br>
              <a:rPr lang="en-US" dirty="0">
                <a:solidFill>
                  <a:srgbClr val="FFFFFE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BUSINESS ENABLEMENT</a:t>
            </a:r>
            <a:endParaRPr lang="af-ZA" dirty="0"/>
          </a:p>
        </p:txBody>
      </p:sp>
    </p:spTree>
    <p:extLst>
      <p:ext uri="{BB962C8B-B14F-4D97-AF65-F5344CB8AC3E}">
        <p14:creationId xmlns:p14="http://schemas.microsoft.com/office/powerpoint/2010/main" val="3152455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DD6677C-C006-4FFC-B745-29A6EA92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94"/>
            <a:ext cx="12191999" cy="682990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7BFCEF5-9E28-4276-B649-BB3441BA5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8094"/>
            <a:ext cx="12191999" cy="68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75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EABE779-B12C-41B2-96CD-355D8327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91DF30D-9040-4E79-A22D-3E36181CE87B}"/>
              </a:ext>
            </a:extLst>
          </p:cNvPr>
          <p:cNvSpPr/>
          <p:nvPr/>
        </p:nvSpPr>
        <p:spPr>
          <a:xfrm>
            <a:off x="3922979" y="218074"/>
            <a:ext cx="4726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"Threat Intelligence"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70CA3E7-5468-4ED4-9F92-E3740B11B712}"/>
              </a:ext>
            </a:extLst>
          </p:cNvPr>
          <p:cNvSpPr/>
          <p:nvPr/>
        </p:nvSpPr>
        <p:spPr>
          <a:xfrm>
            <a:off x="190022" y="1355304"/>
            <a:ext cx="4446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Fuentes de Código Abierto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DFE9D94-69B9-4DCD-9F6C-EB2C0D404978}"/>
              </a:ext>
            </a:extLst>
          </p:cNvPr>
          <p:cNvSpPr/>
          <p:nvPr/>
        </p:nvSpPr>
        <p:spPr>
          <a:xfrm>
            <a:off x="295835" y="3166987"/>
            <a:ext cx="29421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Representadas por la nube con flechas de descarga.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62E35EF-0E44-49DD-AC18-2F7EDA71D81B}"/>
              </a:ext>
            </a:extLst>
          </p:cNvPr>
          <p:cNvSpPr/>
          <p:nvPr/>
        </p:nvSpPr>
        <p:spPr>
          <a:xfrm>
            <a:off x="190022" y="468516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refiere a la recopilación de información de fuentes abiertas como: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Reportes de amenazas públicos.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Blogs de seguridad.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Foros de ciberseguridad.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Análisis de vulnerabilidades.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DD43104-3E8A-48BA-A587-0F4CACD3CF99}"/>
              </a:ext>
            </a:extLst>
          </p:cNvPr>
          <p:cNvSpPr/>
          <p:nvPr/>
        </p:nvSpPr>
        <p:spPr>
          <a:xfrm>
            <a:off x="7010399" y="5700827"/>
            <a:ext cx="50650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Objetivo: Obtener inteligencia sobre amenazas emergentes y patrones de ataque de manera proactiva.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A7838D9-4A4C-4B72-ADE4-D85735750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447" y="1115663"/>
            <a:ext cx="2417105" cy="245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99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4487625-FE3E-415B-9B03-8B5F3E67A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514AF4A-056B-4981-AADB-78B16C2C90C9}"/>
              </a:ext>
            </a:extLst>
          </p:cNvPr>
          <p:cNvSpPr/>
          <p:nvPr/>
        </p:nvSpPr>
        <p:spPr>
          <a:xfrm>
            <a:off x="7108076" y="179295"/>
            <a:ext cx="49423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Fuentes de Información Internas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1B1C125-4481-4534-8B97-C72ECA350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17" y="4526740"/>
            <a:ext cx="40610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CO" alt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Representadas por dispositivos como laptops y smartphones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A74019D-2490-4870-B7C2-88B219054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70" y="794505"/>
            <a:ext cx="3896176" cy="2569670"/>
          </a:xfrm>
          <a:prstGeom prst="rect">
            <a:avLst/>
          </a:prstGeom>
        </p:spPr>
      </p:pic>
      <p:sp>
        <p:nvSpPr>
          <p:cNvPr id="9" name="Flecha: circular 8">
            <a:extLst>
              <a:ext uri="{FF2B5EF4-FFF2-40B4-BE49-F238E27FC236}">
                <a16:creationId xmlns:a16="http://schemas.microsoft.com/office/drawing/2014/main" id="{2D070581-15D4-442F-9835-6FA2E6CBFC34}"/>
              </a:ext>
            </a:extLst>
          </p:cNvPr>
          <p:cNvSpPr/>
          <p:nvPr/>
        </p:nvSpPr>
        <p:spPr>
          <a:xfrm rot="17192956">
            <a:off x="340154" y="2353925"/>
            <a:ext cx="2281409" cy="239503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106858E-B407-4157-8FB7-CDB149A7DE84}"/>
              </a:ext>
            </a:extLst>
          </p:cNvPr>
          <p:cNvSpPr/>
          <p:nvPr/>
        </p:nvSpPr>
        <p:spPr>
          <a:xfrm>
            <a:off x="8029" y="5415371"/>
            <a:ext cx="71000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Incluye registros y monitoreo de actividad dentro de la organización, tales como: Registros de actividad de servidores.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Datos de firewalls y sistemas de detección de intrusos (IDS).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Eventos sospechosos detectados dentro de la red interna.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888A270-9F6D-4ACF-881C-0E13AB5B3F7B}"/>
              </a:ext>
            </a:extLst>
          </p:cNvPr>
          <p:cNvSpPr/>
          <p:nvPr/>
        </p:nvSpPr>
        <p:spPr>
          <a:xfrm>
            <a:off x="7664822" y="3926575"/>
            <a:ext cx="27521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Objetivo: Identificar ataques dentro de la organización a través del "</a:t>
            </a:r>
            <a:r>
              <a:rPr kumimoji="0" lang="es-MX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Threat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Hunting</a:t>
            </a:r>
            <a:endParaRPr kumimoji="0" lang="es-CO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3378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</TotalTime>
  <Words>865</Words>
  <Application>Microsoft Office PowerPoint</Application>
  <PresentationFormat>Panorámica</PresentationFormat>
  <Paragraphs>80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Calibri Light</vt:lpstr>
      <vt:lpstr>Gill Sans</vt:lpstr>
      <vt:lpstr>Lato</vt:lpstr>
      <vt:lpstr>Wingdings</vt:lpstr>
      <vt:lpstr>Tema de Office</vt:lpstr>
      <vt:lpstr>1_Tema de Office</vt:lpstr>
      <vt:lpstr> BUSINESS ENABLEMENT</vt:lpstr>
      <vt:lpstr> BUSINESS ENABLEMENT</vt:lpstr>
      <vt:lpstr> BUSINESS ENABLEMENT</vt:lpstr>
      <vt:lpstr> BUSINESS ENABLEMENT</vt:lpstr>
      <vt:lpstr> Enablement BUSINESS ENABLEMENT</vt:lpstr>
      <vt:lpstr> Business Enablement BUSINESS ENABLEMENT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Preguntas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ESDEG 2025</dc:title>
  <dc:subject>COEST</dc:subject>
  <dc:creator>Robert Navarro;Diseñador Gráfico</dc:creator>
  <cp:keywords>Comunicaciones Estrategicas</cp:keywords>
  <cp:lastModifiedBy>CRISTOPHER ANDRES REY BUITRAGO</cp:lastModifiedBy>
  <cp:revision>27</cp:revision>
  <dcterms:created xsi:type="dcterms:W3CDTF">2024-12-23T18:19:30Z</dcterms:created>
  <dcterms:modified xsi:type="dcterms:W3CDTF">2025-03-17T20:04:37Z</dcterms:modified>
</cp:coreProperties>
</file>